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1" r:id="rId7"/>
    <p:sldId id="261" r:id="rId8"/>
    <p:sldId id="262" r:id="rId9"/>
    <p:sldId id="266" r:id="rId10"/>
    <p:sldId id="267" r:id="rId11"/>
    <p:sldId id="268" r:id="rId12"/>
    <p:sldId id="263" r:id="rId13"/>
    <p:sldId id="264" r:id="rId14"/>
    <p:sldId id="269"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67168-6AAF-4F11-FA83-BF33B2E456B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5D2208-8CE0-4D77-2F78-47F6D80FFA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D5F1FD4-6967-4C6D-D123-DA1F638E5FB3}"/>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F248938F-37BF-BB38-0CB8-D1A8CFE7D4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A58093-D1D7-48ED-96E7-43F1F737162E}"/>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1578974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F3209-3F9C-6691-E2B6-4FBF103104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C92B25-0868-A75B-299A-5604FD7F80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EA1C37-8900-D38C-EC38-8F40F6536001}"/>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A94AFAAB-ACD9-65E6-DF60-C0CE744815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04B456-A947-442C-DA3A-E1FE1234993B}"/>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2767679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D99242-9A06-DBF1-1860-36BDAC7265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C4B120-36FB-31DF-38AE-77432950154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73374-7CF7-2838-2F8F-20BC7835BE43}"/>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8D7C3231-5A80-22BD-5B43-4B23B634EA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4B98A1-1F76-A536-00E1-2D074E4A64E8}"/>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2205702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DE38D-A0B8-81FB-62E1-47E421C364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8BD642-E3F7-9006-2F03-F7DB92E858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6BD15-A0FD-CD70-56B4-76CFCF118560}"/>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B4BE01DA-E1B7-8C3E-097E-4B9E4415A4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861281-2D60-5DDC-E92D-C125602B79F3}"/>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16225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791E2-3E94-49DD-D39A-CBC7616011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5A1DE0-8879-4FF3-4B32-2E2552B247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06BE247-0E5C-A5AB-EE3E-7F92FD9346CE}"/>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38051BD3-CF0E-6B2C-6DD6-8BD24D19C0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6EEB0-8151-601F-AC12-900C7870A458}"/>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27507938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8E220-7D14-3FB6-0C7A-1727327C12D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2B86A2-9204-F4A0-25B6-7D82C8D167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6C57485-B65D-8F3E-9F95-E7BC0C6DC1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606BB0-992C-EA03-6B8B-3545B0130511}"/>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6" name="Footer Placeholder 5">
            <a:extLst>
              <a:ext uri="{FF2B5EF4-FFF2-40B4-BE49-F238E27FC236}">
                <a16:creationId xmlns:a16="http://schemas.microsoft.com/office/drawing/2014/main" id="{9FA50F54-9DEB-F515-9391-9DA5926D12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1C1AC5A-04D4-F18B-4D8E-47C730FB2C33}"/>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3286260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2194A-E5B3-8C99-3C6D-6948EFEFC0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8C2C39-05D6-6E38-4133-D11B4F6DBD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71BDA8-9C80-BAE9-98DD-6081ADFD368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F2F5D7-AA5C-38FE-7F13-AD3BECF84F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FAE381-CCD9-DF9B-BD55-CBD69AF00A7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DC7B4A-243F-170D-9B0F-290DF7CA452E}"/>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8" name="Footer Placeholder 7">
            <a:extLst>
              <a:ext uri="{FF2B5EF4-FFF2-40B4-BE49-F238E27FC236}">
                <a16:creationId xmlns:a16="http://schemas.microsoft.com/office/drawing/2014/main" id="{E66D1209-BD62-5430-246E-5A8924A4DCE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37073E-EBBF-F369-7C81-1212ED33EE16}"/>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957383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8F575-7071-5F58-98FF-17C36BBB15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1AAA12-DCF3-0CEE-1160-FCF2DC5C91ED}"/>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4" name="Footer Placeholder 3">
            <a:extLst>
              <a:ext uri="{FF2B5EF4-FFF2-40B4-BE49-F238E27FC236}">
                <a16:creationId xmlns:a16="http://schemas.microsoft.com/office/drawing/2014/main" id="{80113652-7F87-A47B-FB76-8163E3889AA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D81CC40-48D3-A701-5737-14B7FEC1DD09}"/>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541487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DBBC98-8559-59D3-9D96-C28AC90F2BC3}"/>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3" name="Footer Placeholder 2">
            <a:extLst>
              <a:ext uri="{FF2B5EF4-FFF2-40B4-BE49-F238E27FC236}">
                <a16:creationId xmlns:a16="http://schemas.microsoft.com/office/drawing/2014/main" id="{C1A679E3-40D1-A119-3E41-67AE38C2B9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D0EB67-478D-C342-0708-67E152F13FE9}"/>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3817479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121A7-EDB5-A251-A15D-BE657B9C58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3CD5FD6-A97B-00DD-7278-8B365DEBE9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28FCB9-ADF6-F45D-C466-9ED314F71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F7024-8E88-69C4-57DE-CDAD133BB451}"/>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6" name="Footer Placeholder 5">
            <a:extLst>
              <a:ext uri="{FF2B5EF4-FFF2-40B4-BE49-F238E27FC236}">
                <a16:creationId xmlns:a16="http://schemas.microsoft.com/office/drawing/2014/main" id="{1486D8FF-8397-A8F7-526C-0A955F2984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3C9B3E-5FC9-6834-4E04-01A405AB9AD7}"/>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2182619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D1A06-9BD9-B317-21B5-54F68B8640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1F9BBED-4F5D-2554-B3C0-2736ACC4E4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B34EC8-A7CE-7537-5447-24F319F7C8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0A6DA2-D825-2C33-0DCA-2DB14A880D1A}"/>
              </a:ext>
            </a:extLst>
          </p:cNvPr>
          <p:cNvSpPr>
            <a:spLocks noGrp="1"/>
          </p:cNvSpPr>
          <p:nvPr>
            <p:ph type="dt" sz="half" idx="10"/>
          </p:nvPr>
        </p:nvSpPr>
        <p:spPr/>
        <p:txBody>
          <a:bodyPr/>
          <a:lstStyle/>
          <a:p>
            <a:fld id="{270E179F-EBA3-4840-9D76-2D18F90085A4}" type="datetimeFigureOut">
              <a:rPr lang="en-US" smtClean="0"/>
              <a:t>2/10/2023</a:t>
            </a:fld>
            <a:endParaRPr lang="en-US"/>
          </a:p>
        </p:txBody>
      </p:sp>
      <p:sp>
        <p:nvSpPr>
          <p:cNvPr id="6" name="Footer Placeholder 5">
            <a:extLst>
              <a:ext uri="{FF2B5EF4-FFF2-40B4-BE49-F238E27FC236}">
                <a16:creationId xmlns:a16="http://schemas.microsoft.com/office/drawing/2014/main" id="{5A23676E-1C8A-8B91-8F26-E9C5D4EBA2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8322A6-0A40-06BD-1A0E-02F47DAA24CC}"/>
              </a:ext>
            </a:extLst>
          </p:cNvPr>
          <p:cNvSpPr>
            <a:spLocks noGrp="1"/>
          </p:cNvSpPr>
          <p:nvPr>
            <p:ph type="sldNum" sz="quarter" idx="12"/>
          </p:nvPr>
        </p:nvSpPr>
        <p:spPr/>
        <p:txBody>
          <a:bodyPr/>
          <a:lstStyle/>
          <a:p>
            <a:fld id="{74661BDD-7274-41E2-A6AC-61FC66D39E2E}" type="slidenum">
              <a:rPr lang="en-US" smtClean="0"/>
              <a:t>‹#›</a:t>
            </a:fld>
            <a:endParaRPr lang="en-US"/>
          </a:p>
        </p:txBody>
      </p:sp>
    </p:spTree>
    <p:extLst>
      <p:ext uri="{BB962C8B-B14F-4D97-AF65-F5344CB8AC3E}">
        <p14:creationId xmlns:p14="http://schemas.microsoft.com/office/powerpoint/2010/main" val="1656615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3EF7CA-321D-0FD5-7B94-CCB936BAB2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02B0B09-DE94-117E-EEA1-786333AA1F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EEAF91-10AD-4D74-100F-F8C9EFB2E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0E179F-EBA3-4840-9D76-2D18F90085A4}" type="datetimeFigureOut">
              <a:rPr lang="en-US" smtClean="0"/>
              <a:t>2/10/2023</a:t>
            </a:fld>
            <a:endParaRPr lang="en-US"/>
          </a:p>
        </p:txBody>
      </p:sp>
      <p:sp>
        <p:nvSpPr>
          <p:cNvPr id="5" name="Footer Placeholder 4">
            <a:extLst>
              <a:ext uri="{FF2B5EF4-FFF2-40B4-BE49-F238E27FC236}">
                <a16:creationId xmlns:a16="http://schemas.microsoft.com/office/drawing/2014/main" id="{28C2ADF9-42A5-D679-1F60-5315E4795B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46C684-4B3B-126E-4CFF-2CEF1D5DDA0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661BDD-7274-41E2-A6AC-61FC66D39E2E}" type="slidenum">
              <a:rPr lang="en-US" smtClean="0"/>
              <a:t>‹#›</a:t>
            </a:fld>
            <a:endParaRPr lang="en-US"/>
          </a:p>
        </p:txBody>
      </p:sp>
    </p:spTree>
    <p:extLst>
      <p:ext uri="{BB962C8B-B14F-4D97-AF65-F5344CB8AC3E}">
        <p14:creationId xmlns:p14="http://schemas.microsoft.com/office/powerpoint/2010/main" val="1129401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ndeley.com/guides/apa-citation-guid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B336FD-093C-B31B-07A4-F6232AB67001}"/>
              </a:ext>
            </a:extLst>
          </p:cNvPr>
          <p:cNvSpPr>
            <a:spLocks noGrp="1"/>
          </p:cNvSpPr>
          <p:nvPr>
            <p:ph type="ctrTitle"/>
          </p:nvPr>
        </p:nvSpPr>
        <p:spPr>
          <a:xfrm>
            <a:off x="638882" y="907659"/>
            <a:ext cx="10909640" cy="1167308"/>
          </a:xfrm>
        </p:spPr>
        <p:txBody>
          <a:bodyPr anchor="b">
            <a:normAutofit/>
          </a:bodyPr>
          <a:lstStyle/>
          <a:p>
            <a:r>
              <a:rPr lang="en-US" b="1" dirty="0">
                <a:solidFill>
                  <a:srgbClr val="00B050"/>
                </a:solidFill>
              </a:rPr>
              <a:t>Add Title</a:t>
            </a:r>
          </a:p>
        </p:txBody>
      </p:sp>
      <p:pic>
        <p:nvPicPr>
          <p:cNvPr id="4" name="Picture 3">
            <a:extLst>
              <a:ext uri="{FF2B5EF4-FFF2-40B4-BE49-F238E27FC236}">
                <a16:creationId xmlns:a16="http://schemas.microsoft.com/office/drawing/2014/main" id="{76C374E9-E6BF-542E-8996-DD895141CC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94187" y="2334038"/>
            <a:ext cx="1799028" cy="1799028"/>
          </a:xfrm>
          <a:prstGeom prst="rect">
            <a:avLst/>
          </a:prstGeom>
        </p:spPr>
      </p:pic>
      <p:sp>
        <p:nvSpPr>
          <p:cNvPr id="11"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a:extLst>
              <a:ext uri="{FF2B5EF4-FFF2-40B4-BE49-F238E27FC236}">
                <a16:creationId xmlns:a16="http://schemas.microsoft.com/office/drawing/2014/main" id="{F64B3DAB-5FCD-2891-0458-84C9BFA9835C}"/>
              </a:ext>
            </a:extLst>
          </p:cNvPr>
          <p:cNvSpPr txBox="1">
            <a:spLocks/>
          </p:cNvSpPr>
          <p:nvPr/>
        </p:nvSpPr>
        <p:spPr>
          <a:xfrm>
            <a:off x="638882" y="150405"/>
            <a:ext cx="10909640" cy="691631"/>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000" b="1" dirty="0">
                <a:solidFill>
                  <a:srgbClr val="FF0000"/>
                </a:solidFill>
              </a:rPr>
              <a:t>MSc Defense</a:t>
            </a:r>
            <a:endParaRPr lang="en-US" b="1" dirty="0">
              <a:solidFill>
                <a:srgbClr val="FF0000"/>
              </a:solidFill>
            </a:endParaRPr>
          </a:p>
        </p:txBody>
      </p:sp>
      <p:sp>
        <p:nvSpPr>
          <p:cNvPr id="10" name="Title 1">
            <a:extLst>
              <a:ext uri="{FF2B5EF4-FFF2-40B4-BE49-F238E27FC236}">
                <a16:creationId xmlns:a16="http://schemas.microsoft.com/office/drawing/2014/main" id="{9840DAE7-3531-BD6A-4F59-3B2A29EF4346}"/>
              </a:ext>
            </a:extLst>
          </p:cNvPr>
          <p:cNvSpPr txBox="1">
            <a:spLocks/>
          </p:cNvSpPr>
          <p:nvPr/>
        </p:nvSpPr>
        <p:spPr>
          <a:xfrm>
            <a:off x="2244372" y="4056141"/>
            <a:ext cx="7698659" cy="226141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3400" b="1" dirty="0">
                <a:solidFill>
                  <a:srgbClr val="FF0000"/>
                </a:solidFill>
              </a:rPr>
              <a:t>Student Name:</a:t>
            </a:r>
          </a:p>
          <a:p>
            <a:pPr algn="l"/>
            <a:r>
              <a:rPr lang="en-US" sz="3400" b="1" dirty="0">
                <a:solidFill>
                  <a:srgbClr val="FF0000"/>
                </a:solidFill>
              </a:rPr>
              <a:t>Registration No.</a:t>
            </a:r>
          </a:p>
          <a:p>
            <a:pPr algn="l"/>
            <a:endParaRPr lang="en-US" sz="3400" b="1" dirty="0">
              <a:solidFill>
                <a:srgbClr val="FF0000"/>
              </a:solidFill>
            </a:endParaRPr>
          </a:p>
          <a:p>
            <a:pPr algn="l"/>
            <a:r>
              <a:rPr lang="en-US" sz="3400" b="1" dirty="0">
                <a:solidFill>
                  <a:srgbClr val="FF0000"/>
                </a:solidFill>
              </a:rPr>
              <a:t>Supervisor: </a:t>
            </a:r>
          </a:p>
        </p:txBody>
      </p:sp>
    </p:spTree>
    <p:extLst>
      <p:ext uri="{BB962C8B-B14F-4D97-AF65-F5344CB8AC3E}">
        <p14:creationId xmlns:p14="http://schemas.microsoft.com/office/powerpoint/2010/main" val="1016165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ph1">
            <a:extLst>
              <a:ext uri="{FF2B5EF4-FFF2-40B4-BE49-F238E27FC236}">
                <a16:creationId xmlns:a16="http://schemas.microsoft.com/office/drawing/2014/main" id="{D94C770E-D775-DA9C-A7C2-A08959F74CF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76769" y="1690688"/>
            <a:ext cx="5638461" cy="4213780"/>
          </a:xfrm>
          <a:prstGeom prst="rect">
            <a:avLst/>
          </a:prstGeom>
          <a:noFill/>
          <a:ln>
            <a:noFill/>
          </a:ln>
        </p:spPr>
      </p:pic>
      <p:sp>
        <p:nvSpPr>
          <p:cNvPr id="5" name="TextBox 4">
            <a:extLst>
              <a:ext uri="{FF2B5EF4-FFF2-40B4-BE49-F238E27FC236}">
                <a16:creationId xmlns:a16="http://schemas.microsoft.com/office/drawing/2014/main" id="{816AC0E3-B0DF-2BED-8B6C-3FF75C78C100}"/>
              </a:ext>
            </a:extLst>
          </p:cNvPr>
          <p:cNvSpPr txBox="1"/>
          <p:nvPr/>
        </p:nvSpPr>
        <p:spPr>
          <a:xfrm>
            <a:off x="4291779" y="6123543"/>
            <a:ext cx="3608439" cy="738664"/>
          </a:xfrm>
          <a:prstGeom prst="rect">
            <a:avLst/>
          </a:prstGeom>
          <a:noFill/>
        </p:spPr>
        <p:txBody>
          <a:bodyPr wrap="square" rtlCol="0">
            <a:spAutoFit/>
          </a:bodyPr>
          <a:lstStyle/>
          <a:p>
            <a:pPr algn="ctr"/>
            <a:r>
              <a:rPr lang="en-US" sz="2400" dirty="0"/>
              <a:t>Figure 1: Title of the figure</a:t>
            </a:r>
          </a:p>
          <a:p>
            <a:endParaRPr lang="en-US" dirty="0"/>
          </a:p>
        </p:txBody>
      </p:sp>
      <p:sp>
        <p:nvSpPr>
          <p:cNvPr id="8" name="Title 7">
            <a:extLst>
              <a:ext uri="{FF2B5EF4-FFF2-40B4-BE49-F238E27FC236}">
                <a16:creationId xmlns:a16="http://schemas.microsoft.com/office/drawing/2014/main" id="{75EFFA47-6E15-4A2E-37DB-0A1DF582DCA4}"/>
              </a:ext>
            </a:extLst>
          </p:cNvPr>
          <p:cNvSpPr>
            <a:spLocks noGrp="1"/>
          </p:cNvSpPr>
          <p:nvPr>
            <p:ph type="title"/>
          </p:nvPr>
        </p:nvSpPr>
        <p:spPr/>
        <p:txBody>
          <a:bodyPr/>
          <a:lstStyle/>
          <a:p>
            <a:r>
              <a:rPr lang="en-US" dirty="0"/>
              <a:t>Figure format:</a:t>
            </a:r>
          </a:p>
        </p:txBody>
      </p:sp>
    </p:spTree>
    <p:extLst>
      <p:ext uri="{BB962C8B-B14F-4D97-AF65-F5344CB8AC3E}">
        <p14:creationId xmlns:p14="http://schemas.microsoft.com/office/powerpoint/2010/main" val="455836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B3819-8D5E-6FA6-33E0-954AA85F61F1}"/>
              </a:ext>
            </a:extLst>
          </p:cNvPr>
          <p:cNvSpPr>
            <a:spLocks noGrp="1"/>
          </p:cNvSpPr>
          <p:nvPr>
            <p:ph type="title"/>
          </p:nvPr>
        </p:nvSpPr>
        <p:spPr/>
        <p:txBody>
          <a:bodyPr/>
          <a:lstStyle/>
          <a:p>
            <a:r>
              <a:rPr lang="en-US" b="1" dirty="0">
                <a:solidFill>
                  <a:srgbClr val="FF0000"/>
                </a:solidFill>
              </a:rPr>
              <a:t>Results and Discussion</a:t>
            </a:r>
          </a:p>
        </p:txBody>
      </p:sp>
      <p:sp>
        <p:nvSpPr>
          <p:cNvPr id="3" name="Content Placeholder 2">
            <a:extLst>
              <a:ext uri="{FF2B5EF4-FFF2-40B4-BE49-F238E27FC236}">
                <a16:creationId xmlns:a16="http://schemas.microsoft.com/office/drawing/2014/main" id="{DD91B6CE-5DB1-574B-DFEC-141C33F43592}"/>
              </a:ext>
            </a:extLst>
          </p:cNvPr>
          <p:cNvSpPr>
            <a:spLocks noGrp="1"/>
          </p:cNvSpPr>
          <p:nvPr>
            <p:ph idx="1"/>
          </p:nvPr>
        </p:nvSpPr>
        <p:spPr>
          <a:xfrm>
            <a:off x="838200" y="1690688"/>
            <a:ext cx="10515600" cy="4486275"/>
          </a:xfrm>
        </p:spPr>
        <p:txBody>
          <a:bodyPr>
            <a:normAutofit lnSpcReduction="10000"/>
          </a:bodyPr>
          <a:lstStyle/>
          <a:p>
            <a:pPr marL="0" indent="0" algn="just">
              <a:buNone/>
            </a:pPr>
            <a:r>
              <a:rPr lang="en-US" dirty="0"/>
              <a:t>This chapter present the findings and outcomes of research and reason for that particular results in the form of text, figures graphics and charts.</a:t>
            </a:r>
          </a:p>
          <a:p>
            <a:pPr marL="0" indent="0" algn="just">
              <a:buNone/>
            </a:pPr>
            <a:r>
              <a:rPr lang="en-US" b="1" dirty="0"/>
              <a:t>Results</a:t>
            </a:r>
          </a:p>
          <a:p>
            <a:pPr algn="just"/>
            <a:r>
              <a:rPr lang="en-US" dirty="0"/>
              <a:t>Tells us about outcomes/ findings of the research study.</a:t>
            </a:r>
          </a:p>
          <a:p>
            <a:pPr algn="just"/>
            <a:r>
              <a:rPr lang="en-US" dirty="0"/>
              <a:t>Present the data ad findings, ordered/analyzed in ways justified earlier (methodology)</a:t>
            </a:r>
          </a:p>
          <a:p>
            <a:pPr algn="just"/>
            <a:r>
              <a:rPr lang="en-US" dirty="0"/>
              <a:t>Usually, past tense is feature here.</a:t>
            </a:r>
          </a:p>
          <a:p>
            <a:pPr algn="just"/>
            <a:r>
              <a:rPr lang="en-US" dirty="0"/>
              <a:t>Describes the findings in a simple way with the help of data.</a:t>
            </a:r>
          </a:p>
          <a:p>
            <a:pPr algn="just"/>
            <a:r>
              <a:rPr lang="en-US" dirty="0"/>
              <a:t>Figures and tables appear here.</a:t>
            </a:r>
          </a:p>
          <a:p>
            <a:endParaRPr lang="en-US" dirty="0"/>
          </a:p>
          <a:p>
            <a:endParaRPr lang="en-US" dirty="0"/>
          </a:p>
        </p:txBody>
      </p:sp>
    </p:spTree>
    <p:extLst>
      <p:ext uri="{BB962C8B-B14F-4D97-AF65-F5344CB8AC3E}">
        <p14:creationId xmlns:p14="http://schemas.microsoft.com/office/powerpoint/2010/main" val="1852029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91B6CE-5DB1-574B-DFEC-141C33F43592}"/>
              </a:ext>
            </a:extLst>
          </p:cNvPr>
          <p:cNvSpPr>
            <a:spLocks noGrp="1"/>
          </p:cNvSpPr>
          <p:nvPr>
            <p:ph idx="1"/>
          </p:nvPr>
        </p:nvSpPr>
        <p:spPr>
          <a:xfrm>
            <a:off x="838200" y="1690687"/>
            <a:ext cx="10515600" cy="4486275"/>
          </a:xfrm>
        </p:spPr>
        <p:txBody>
          <a:bodyPr/>
          <a:lstStyle/>
          <a:p>
            <a:pPr marL="0" indent="0" algn="just">
              <a:buNone/>
            </a:pPr>
            <a:r>
              <a:rPr lang="en-US" b="1" dirty="0"/>
              <a:t>Discussion</a:t>
            </a:r>
          </a:p>
          <a:p>
            <a:pPr algn="just"/>
            <a:r>
              <a:rPr lang="en-US" dirty="0"/>
              <a:t>What does the result or data from the experiment mean to us is described in discussion.</a:t>
            </a:r>
          </a:p>
          <a:p>
            <a:pPr algn="just"/>
            <a:r>
              <a:rPr lang="en-US" dirty="0"/>
              <a:t>Function of discussion is to:</a:t>
            </a:r>
          </a:p>
          <a:p>
            <a:pPr lvl="1" algn="just"/>
            <a:r>
              <a:rPr lang="en-US" dirty="0"/>
              <a:t>Interpret results in a light of what was already known about the subject and </a:t>
            </a:r>
          </a:p>
          <a:p>
            <a:pPr lvl="1" algn="just"/>
            <a:r>
              <a:rPr lang="en-US" dirty="0"/>
              <a:t>Explain new understanding of the problem after taking results into consideration.</a:t>
            </a:r>
          </a:p>
          <a:p>
            <a:pPr algn="just"/>
            <a:r>
              <a:rPr lang="en-US" dirty="0"/>
              <a:t>Explain how the results answer the questions under study.</a:t>
            </a:r>
          </a:p>
        </p:txBody>
      </p:sp>
      <p:sp>
        <p:nvSpPr>
          <p:cNvPr id="2" name="Title 1">
            <a:extLst>
              <a:ext uri="{FF2B5EF4-FFF2-40B4-BE49-F238E27FC236}">
                <a16:creationId xmlns:a16="http://schemas.microsoft.com/office/drawing/2014/main" id="{D74409E6-A283-94EE-3E38-B96FF1EA8EC8}"/>
              </a:ext>
            </a:extLst>
          </p:cNvPr>
          <p:cNvSpPr>
            <a:spLocks noGrp="1"/>
          </p:cNvSpPr>
          <p:nvPr>
            <p:ph type="title"/>
          </p:nvPr>
        </p:nvSpPr>
        <p:spPr>
          <a:xfrm>
            <a:off x="838200" y="365125"/>
            <a:ext cx="10515600" cy="1325563"/>
          </a:xfrm>
        </p:spPr>
        <p:txBody>
          <a:bodyPr/>
          <a:lstStyle/>
          <a:p>
            <a:r>
              <a:rPr lang="en-US" b="1" dirty="0">
                <a:solidFill>
                  <a:srgbClr val="FF0000"/>
                </a:solidFill>
              </a:rPr>
              <a:t>Results and Discussion</a:t>
            </a:r>
          </a:p>
        </p:txBody>
      </p:sp>
    </p:spTree>
    <p:extLst>
      <p:ext uri="{BB962C8B-B14F-4D97-AF65-F5344CB8AC3E}">
        <p14:creationId xmlns:p14="http://schemas.microsoft.com/office/powerpoint/2010/main" val="1144546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4B3CB-B7AF-4EDF-2D08-686CC05302C9}"/>
              </a:ext>
            </a:extLst>
          </p:cNvPr>
          <p:cNvSpPr>
            <a:spLocks noGrp="1"/>
          </p:cNvSpPr>
          <p:nvPr>
            <p:ph type="title"/>
          </p:nvPr>
        </p:nvSpPr>
        <p:spPr/>
        <p:txBody>
          <a:bodyPr/>
          <a:lstStyle/>
          <a:p>
            <a:r>
              <a:rPr lang="en-US" b="1" dirty="0">
                <a:solidFill>
                  <a:srgbClr val="FF0000"/>
                </a:solidFill>
              </a:rPr>
              <a:t>Conclusions</a:t>
            </a:r>
          </a:p>
        </p:txBody>
      </p:sp>
      <p:sp>
        <p:nvSpPr>
          <p:cNvPr id="3" name="Content Placeholder 2">
            <a:extLst>
              <a:ext uri="{FF2B5EF4-FFF2-40B4-BE49-F238E27FC236}">
                <a16:creationId xmlns:a16="http://schemas.microsoft.com/office/drawing/2014/main" id="{AEE9C0CB-4808-935B-6703-C02A39F36B52}"/>
              </a:ext>
            </a:extLst>
          </p:cNvPr>
          <p:cNvSpPr>
            <a:spLocks noGrp="1"/>
          </p:cNvSpPr>
          <p:nvPr>
            <p:ph idx="1"/>
          </p:nvPr>
        </p:nvSpPr>
        <p:spPr/>
        <p:txBody>
          <a:bodyPr/>
          <a:lstStyle/>
          <a:p>
            <a:pPr algn="just"/>
            <a:r>
              <a:rPr lang="en-US" dirty="0"/>
              <a:t>The conclusion should be short and concise. It should summarize or highlight the main points you made or emphasize what the audience should have learned. Do not restate everything you said in the body and never introduce new information at this time. </a:t>
            </a:r>
          </a:p>
          <a:p>
            <a:pPr algn="just"/>
            <a:r>
              <a:rPr lang="en-US" dirty="0"/>
              <a:t>Conclusion can be written in paragraph / point form.</a:t>
            </a:r>
          </a:p>
          <a:p>
            <a:pPr marL="0"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366959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4B3CB-B7AF-4EDF-2D08-686CC05302C9}"/>
              </a:ext>
            </a:extLst>
          </p:cNvPr>
          <p:cNvSpPr>
            <a:spLocks noGrp="1"/>
          </p:cNvSpPr>
          <p:nvPr>
            <p:ph type="title"/>
          </p:nvPr>
        </p:nvSpPr>
        <p:spPr/>
        <p:txBody>
          <a:bodyPr/>
          <a:lstStyle/>
          <a:p>
            <a:r>
              <a:rPr lang="en-US" b="1" dirty="0">
                <a:solidFill>
                  <a:srgbClr val="FF0000"/>
                </a:solidFill>
              </a:rPr>
              <a:t>Recommendations</a:t>
            </a:r>
          </a:p>
        </p:txBody>
      </p:sp>
      <p:sp>
        <p:nvSpPr>
          <p:cNvPr id="3" name="Content Placeholder 2">
            <a:extLst>
              <a:ext uri="{FF2B5EF4-FFF2-40B4-BE49-F238E27FC236}">
                <a16:creationId xmlns:a16="http://schemas.microsoft.com/office/drawing/2014/main" id="{AEE9C0CB-4808-935B-6703-C02A39F36B52}"/>
              </a:ext>
            </a:extLst>
          </p:cNvPr>
          <p:cNvSpPr>
            <a:spLocks noGrp="1"/>
          </p:cNvSpPr>
          <p:nvPr>
            <p:ph idx="1"/>
          </p:nvPr>
        </p:nvSpPr>
        <p:spPr/>
        <p:txBody>
          <a:bodyPr/>
          <a:lstStyle/>
          <a:p>
            <a:r>
              <a:rPr lang="en-US" dirty="0"/>
              <a:t>It suggests action to be taken based on findings.</a:t>
            </a:r>
          </a:p>
          <a:p>
            <a:r>
              <a:rPr lang="en-US" dirty="0"/>
              <a:t>It is related to conclusion.</a:t>
            </a:r>
          </a:p>
          <a:p>
            <a:r>
              <a:rPr lang="en-US" dirty="0"/>
              <a:t>Recommendation can be written in paragraph / point form.</a:t>
            </a:r>
          </a:p>
        </p:txBody>
      </p:sp>
    </p:spTree>
    <p:extLst>
      <p:ext uri="{BB962C8B-B14F-4D97-AF65-F5344CB8AC3E}">
        <p14:creationId xmlns:p14="http://schemas.microsoft.com/office/powerpoint/2010/main" val="2845589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E1900-430C-BF90-ABA5-D453383C1999}"/>
              </a:ext>
            </a:extLst>
          </p:cNvPr>
          <p:cNvSpPr>
            <a:spLocks noGrp="1"/>
          </p:cNvSpPr>
          <p:nvPr>
            <p:ph type="title"/>
          </p:nvPr>
        </p:nvSpPr>
        <p:spPr/>
        <p:txBody>
          <a:bodyPr/>
          <a:lstStyle/>
          <a:p>
            <a:r>
              <a:rPr lang="en-US" b="1" dirty="0">
                <a:solidFill>
                  <a:srgbClr val="FF0000"/>
                </a:solidFill>
              </a:rPr>
              <a:t>References</a:t>
            </a:r>
          </a:p>
        </p:txBody>
      </p:sp>
      <p:sp>
        <p:nvSpPr>
          <p:cNvPr id="3" name="Content Placeholder 2">
            <a:extLst>
              <a:ext uri="{FF2B5EF4-FFF2-40B4-BE49-F238E27FC236}">
                <a16:creationId xmlns:a16="http://schemas.microsoft.com/office/drawing/2014/main" id="{24A3A1BA-F143-31BE-9E66-E9CEF4E70DA7}"/>
              </a:ext>
            </a:extLst>
          </p:cNvPr>
          <p:cNvSpPr>
            <a:spLocks noGrp="1"/>
          </p:cNvSpPr>
          <p:nvPr>
            <p:ph idx="1"/>
          </p:nvPr>
        </p:nvSpPr>
        <p:spPr/>
        <p:txBody>
          <a:bodyPr/>
          <a:lstStyle/>
          <a:p>
            <a:pPr marL="0" indent="0">
              <a:buNone/>
            </a:pPr>
            <a:r>
              <a:rPr lang="en-US" b="1" dirty="0"/>
              <a:t>Use APA Reference style:</a:t>
            </a:r>
          </a:p>
          <a:p>
            <a:r>
              <a:rPr lang="en-US" dirty="0" err="1"/>
              <a:t>Derwing</a:t>
            </a:r>
            <a:r>
              <a:rPr lang="en-US" dirty="0"/>
              <a:t>, T. M., Rossiter, M. J., &amp; Munro, M. J. (2002). Teaching native speakers to listen to foreign-accented speech. Journal of Multilingual and Multicultural Development, 23(4), 245-259.</a:t>
            </a:r>
          </a:p>
          <a:p>
            <a:endParaRPr lang="en-US" dirty="0"/>
          </a:p>
          <a:p>
            <a:r>
              <a:rPr lang="en-US" dirty="0" err="1"/>
              <a:t>Krech</a:t>
            </a:r>
            <a:r>
              <a:rPr lang="en-US" dirty="0"/>
              <a:t> Thomas, H. (2004). Training strategies for improving listeners' comprehension of foreign-accented speech (Doctoral dissertation). University of Colorado, Boulder.</a:t>
            </a:r>
          </a:p>
          <a:p>
            <a:endParaRPr lang="en-US" dirty="0"/>
          </a:p>
          <a:p>
            <a:endParaRPr lang="en-US" dirty="0"/>
          </a:p>
        </p:txBody>
      </p:sp>
    </p:spTree>
    <p:extLst>
      <p:ext uri="{BB962C8B-B14F-4D97-AF65-F5344CB8AC3E}">
        <p14:creationId xmlns:p14="http://schemas.microsoft.com/office/powerpoint/2010/main" val="3022797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84253-C966-E04D-E164-EA5585FE12A7}"/>
              </a:ext>
            </a:extLst>
          </p:cNvPr>
          <p:cNvSpPr>
            <a:spLocks noGrp="1"/>
          </p:cNvSpPr>
          <p:nvPr>
            <p:ph type="title"/>
          </p:nvPr>
        </p:nvSpPr>
        <p:spPr/>
        <p:txBody>
          <a:bodyPr/>
          <a:lstStyle/>
          <a:p>
            <a:r>
              <a:rPr lang="en-US" b="1" dirty="0">
                <a:solidFill>
                  <a:srgbClr val="FF0000"/>
                </a:solidFill>
              </a:rPr>
              <a:t>Table of Contents</a:t>
            </a:r>
          </a:p>
        </p:txBody>
      </p:sp>
      <p:sp>
        <p:nvSpPr>
          <p:cNvPr id="3" name="Content Placeholder 2">
            <a:extLst>
              <a:ext uri="{FF2B5EF4-FFF2-40B4-BE49-F238E27FC236}">
                <a16:creationId xmlns:a16="http://schemas.microsoft.com/office/drawing/2014/main" id="{F92F6D11-9D84-BFB8-6549-D851BE3E2063}"/>
              </a:ext>
            </a:extLst>
          </p:cNvPr>
          <p:cNvSpPr>
            <a:spLocks noGrp="1"/>
          </p:cNvSpPr>
          <p:nvPr>
            <p:ph idx="1"/>
          </p:nvPr>
        </p:nvSpPr>
        <p:spPr>
          <a:xfrm>
            <a:off x="838200" y="1825625"/>
            <a:ext cx="10515600" cy="4667250"/>
          </a:xfrm>
        </p:spPr>
        <p:txBody>
          <a:bodyPr>
            <a:normAutofit fontScale="92500" lnSpcReduction="10000"/>
          </a:bodyPr>
          <a:lstStyle/>
          <a:p>
            <a:r>
              <a:rPr lang="en-US" dirty="0"/>
              <a:t>Introduction/Background</a:t>
            </a:r>
          </a:p>
          <a:p>
            <a:r>
              <a:rPr lang="en-US" dirty="0"/>
              <a:t>Literature Review</a:t>
            </a:r>
          </a:p>
          <a:p>
            <a:r>
              <a:rPr lang="en-US" dirty="0"/>
              <a:t>Problem Statement</a:t>
            </a:r>
          </a:p>
          <a:p>
            <a:r>
              <a:rPr lang="en-US" dirty="0"/>
              <a:t>Significance of Research </a:t>
            </a:r>
          </a:p>
          <a:p>
            <a:r>
              <a:rPr lang="en-US" dirty="0"/>
              <a:t>Aim and Objectives</a:t>
            </a:r>
          </a:p>
          <a:p>
            <a:r>
              <a:rPr lang="en-US" dirty="0"/>
              <a:t>Methodology</a:t>
            </a:r>
          </a:p>
          <a:p>
            <a:r>
              <a:rPr lang="en-US" dirty="0"/>
              <a:t>Results and Discussion</a:t>
            </a:r>
          </a:p>
          <a:p>
            <a:r>
              <a:rPr lang="en-US" dirty="0"/>
              <a:t>Conclusions</a:t>
            </a:r>
          </a:p>
          <a:p>
            <a:r>
              <a:rPr lang="en-US" dirty="0"/>
              <a:t>Recommendations (optional) </a:t>
            </a:r>
          </a:p>
          <a:p>
            <a:r>
              <a:rPr lang="en-US" dirty="0"/>
              <a:t>References</a:t>
            </a:r>
          </a:p>
        </p:txBody>
      </p:sp>
    </p:spTree>
    <p:extLst>
      <p:ext uri="{BB962C8B-B14F-4D97-AF65-F5344CB8AC3E}">
        <p14:creationId xmlns:p14="http://schemas.microsoft.com/office/powerpoint/2010/main" val="63796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FECAC-C6CC-DBCE-32B5-B87CD50B51A9}"/>
              </a:ext>
            </a:extLst>
          </p:cNvPr>
          <p:cNvSpPr>
            <a:spLocks noGrp="1"/>
          </p:cNvSpPr>
          <p:nvPr>
            <p:ph type="title"/>
          </p:nvPr>
        </p:nvSpPr>
        <p:spPr/>
        <p:txBody>
          <a:bodyPr/>
          <a:lstStyle/>
          <a:p>
            <a:r>
              <a:rPr lang="en-US" b="1" dirty="0">
                <a:solidFill>
                  <a:srgbClr val="FF0000"/>
                </a:solidFill>
              </a:rPr>
              <a:t>Introduction</a:t>
            </a:r>
          </a:p>
        </p:txBody>
      </p:sp>
      <p:sp>
        <p:nvSpPr>
          <p:cNvPr id="3" name="Content Placeholder 2">
            <a:extLst>
              <a:ext uri="{FF2B5EF4-FFF2-40B4-BE49-F238E27FC236}">
                <a16:creationId xmlns:a16="http://schemas.microsoft.com/office/drawing/2014/main" id="{E410746A-9CB2-EEAD-9ABE-7B631E2A4E30}"/>
              </a:ext>
            </a:extLst>
          </p:cNvPr>
          <p:cNvSpPr>
            <a:spLocks noGrp="1"/>
          </p:cNvSpPr>
          <p:nvPr>
            <p:ph idx="1"/>
          </p:nvPr>
        </p:nvSpPr>
        <p:spPr/>
        <p:txBody>
          <a:bodyPr/>
          <a:lstStyle/>
          <a:p>
            <a:pPr marL="0" indent="0">
              <a:buNone/>
            </a:pPr>
            <a:r>
              <a:rPr lang="en-GB" b="1" dirty="0"/>
              <a:t>Guidelines</a:t>
            </a:r>
          </a:p>
          <a:p>
            <a:r>
              <a:rPr lang="en-GB" dirty="0"/>
              <a:t>The presentation time will be </a:t>
            </a:r>
            <a:r>
              <a:rPr lang="en-GB" b="1" dirty="0">
                <a:solidFill>
                  <a:srgbClr val="FF0000"/>
                </a:solidFill>
              </a:rPr>
              <a:t>10mins</a:t>
            </a:r>
            <a:r>
              <a:rPr lang="en-GB" dirty="0"/>
              <a:t> followed by </a:t>
            </a:r>
            <a:r>
              <a:rPr lang="en-GB" b="1" dirty="0">
                <a:solidFill>
                  <a:srgbClr val="FF0000"/>
                </a:solidFill>
              </a:rPr>
              <a:t>3mins</a:t>
            </a:r>
            <a:r>
              <a:rPr lang="en-GB" dirty="0"/>
              <a:t> Q/A session. </a:t>
            </a:r>
          </a:p>
          <a:p>
            <a:r>
              <a:rPr lang="en-GB" dirty="0"/>
              <a:t>Avoid long paragraphs. Make use of bullet statements.</a:t>
            </a:r>
          </a:p>
          <a:p>
            <a:r>
              <a:rPr lang="en-GB" dirty="0"/>
              <a:t>Figures and graphs should be of good quality and data should be readable.</a:t>
            </a:r>
          </a:p>
          <a:p>
            <a:r>
              <a:rPr lang="en-GB" dirty="0"/>
              <a:t>Use APA Citation Style for in-text citation (</a:t>
            </a:r>
            <a:r>
              <a:rPr lang="en-GB" dirty="0">
                <a:hlinkClick r:id="rId2"/>
              </a:rPr>
              <a:t>https://www.mendeley.com/guides/apa-citation-guide/</a:t>
            </a:r>
            <a:r>
              <a:rPr lang="en-GB" dirty="0"/>
              <a:t>) </a:t>
            </a:r>
          </a:p>
          <a:p>
            <a:pPr lvl="1"/>
            <a:r>
              <a:rPr lang="en-US" dirty="0"/>
              <a:t>APA in-text citation style uses the author's last name and the year of publication, for example: (Field, 2005). </a:t>
            </a:r>
            <a:endParaRPr lang="en-GB" dirty="0"/>
          </a:p>
          <a:p>
            <a:endParaRPr lang="en-GB" dirty="0"/>
          </a:p>
          <a:p>
            <a:endParaRPr lang="en-GB" dirty="0"/>
          </a:p>
          <a:p>
            <a:endParaRPr lang="en-US" dirty="0"/>
          </a:p>
        </p:txBody>
      </p:sp>
    </p:spTree>
    <p:extLst>
      <p:ext uri="{BB962C8B-B14F-4D97-AF65-F5344CB8AC3E}">
        <p14:creationId xmlns:p14="http://schemas.microsoft.com/office/powerpoint/2010/main" val="121524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27397C-568D-5845-D3AC-4BDE9EE11AF8}"/>
              </a:ext>
            </a:extLst>
          </p:cNvPr>
          <p:cNvSpPr>
            <a:spLocks noGrp="1"/>
          </p:cNvSpPr>
          <p:nvPr>
            <p:ph type="title"/>
          </p:nvPr>
        </p:nvSpPr>
        <p:spPr/>
        <p:txBody>
          <a:bodyPr/>
          <a:lstStyle/>
          <a:p>
            <a:r>
              <a:rPr lang="en-US" b="1" dirty="0">
                <a:solidFill>
                  <a:srgbClr val="FF0000"/>
                </a:solidFill>
              </a:rPr>
              <a:t>Literature review</a:t>
            </a:r>
          </a:p>
        </p:txBody>
      </p:sp>
      <p:sp>
        <p:nvSpPr>
          <p:cNvPr id="3" name="Content Placeholder 2">
            <a:extLst>
              <a:ext uri="{FF2B5EF4-FFF2-40B4-BE49-F238E27FC236}">
                <a16:creationId xmlns:a16="http://schemas.microsoft.com/office/drawing/2014/main" id="{FCB87073-B733-549F-6542-89EFEB42C32D}"/>
              </a:ext>
            </a:extLst>
          </p:cNvPr>
          <p:cNvSpPr>
            <a:spLocks noGrp="1"/>
          </p:cNvSpPr>
          <p:nvPr>
            <p:ph idx="1"/>
          </p:nvPr>
        </p:nvSpPr>
        <p:spPr/>
        <p:txBody>
          <a:bodyPr/>
          <a:lstStyle/>
          <a:p>
            <a:pPr algn="l">
              <a:buFont typeface="Arial" panose="020B0604020202020204" pitchFamily="34" charset="0"/>
              <a:buChar char="•"/>
            </a:pPr>
            <a:r>
              <a:rPr lang="en-US" b="0" i="0" dirty="0">
                <a:solidFill>
                  <a:srgbClr val="212529"/>
                </a:solidFill>
                <a:effectLst/>
              </a:rPr>
              <a:t>Relevant current research </a:t>
            </a:r>
            <a:r>
              <a:rPr lang="en-US" b="1" i="1" dirty="0">
                <a:solidFill>
                  <a:srgbClr val="212529"/>
                </a:solidFill>
                <a:effectLst/>
              </a:rPr>
              <a:t>that</a:t>
            </a:r>
            <a:r>
              <a:rPr lang="en-US" b="0" i="0" dirty="0">
                <a:solidFill>
                  <a:srgbClr val="212529"/>
                </a:solidFill>
                <a:effectLst/>
              </a:rPr>
              <a:t> is close to your topic.</a:t>
            </a:r>
          </a:p>
          <a:p>
            <a:pPr algn="l">
              <a:buFont typeface="Arial" panose="020B0604020202020204" pitchFamily="34" charset="0"/>
              <a:buChar char="•"/>
            </a:pPr>
            <a:r>
              <a:rPr lang="en-US" b="0" i="0" dirty="0">
                <a:solidFill>
                  <a:srgbClr val="212529"/>
                </a:solidFill>
                <a:effectLst/>
              </a:rPr>
              <a:t>Different theories that may apply to your specific area of research.</a:t>
            </a:r>
          </a:p>
          <a:p>
            <a:pPr algn="l">
              <a:buFont typeface="Arial" panose="020B0604020202020204" pitchFamily="34" charset="0"/>
              <a:buChar char="•"/>
            </a:pPr>
            <a:r>
              <a:rPr lang="en-US" b="0" i="0" dirty="0">
                <a:solidFill>
                  <a:srgbClr val="212529"/>
                </a:solidFill>
                <a:effectLst/>
              </a:rPr>
              <a:t>Areas of weakness that are currently highlighted.</a:t>
            </a:r>
          </a:p>
          <a:p>
            <a:endParaRPr lang="en-US" dirty="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3687668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A0FC-D0A2-C2F3-6620-ACB5ACC786A7}"/>
              </a:ext>
            </a:extLst>
          </p:cNvPr>
          <p:cNvSpPr>
            <a:spLocks noGrp="1"/>
          </p:cNvSpPr>
          <p:nvPr>
            <p:ph type="title"/>
          </p:nvPr>
        </p:nvSpPr>
        <p:spPr/>
        <p:txBody>
          <a:bodyPr/>
          <a:lstStyle/>
          <a:p>
            <a:r>
              <a:rPr lang="en-US" b="1" dirty="0">
                <a:solidFill>
                  <a:srgbClr val="FF0000"/>
                </a:solidFill>
              </a:rPr>
              <a:t>Problem Statement</a:t>
            </a:r>
          </a:p>
        </p:txBody>
      </p:sp>
      <p:sp>
        <p:nvSpPr>
          <p:cNvPr id="3" name="Content Placeholder 2">
            <a:extLst>
              <a:ext uri="{FF2B5EF4-FFF2-40B4-BE49-F238E27FC236}">
                <a16:creationId xmlns:a16="http://schemas.microsoft.com/office/drawing/2014/main" id="{22FB0E9C-9343-46D9-4905-028F4E21B955}"/>
              </a:ext>
            </a:extLst>
          </p:cNvPr>
          <p:cNvSpPr>
            <a:spLocks noGrp="1"/>
          </p:cNvSpPr>
          <p:nvPr>
            <p:ph idx="1"/>
          </p:nvPr>
        </p:nvSpPr>
        <p:spPr/>
        <p:txBody>
          <a:bodyPr/>
          <a:lstStyle/>
          <a:p>
            <a:pPr marL="0" indent="0" algn="just">
              <a:buNone/>
            </a:pPr>
            <a:r>
              <a:rPr lang="en-US" dirty="0"/>
              <a:t>Problem statement should be written in one statement with no bullets. Avoid adding figures in this slide. The authors can add figures in the background.</a:t>
            </a:r>
          </a:p>
        </p:txBody>
      </p:sp>
    </p:spTree>
    <p:extLst>
      <p:ext uri="{BB962C8B-B14F-4D97-AF65-F5344CB8AC3E}">
        <p14:creationId xmlns:p14="http://schemas.microsoft.com/office/powerpoint/2010/main" val="2135285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6A0FC-D0A2-C2F3-6620-ACB5ACC786A7}"/>
              </a:ext>
            </a:extLst>
          </p:cNvPr>
          <p:cNvSpPr>
            <a:spLocks noGrp="1"/>
          </p:cNvSpPr>
          <p:nvPr>
            <p:ph type="title"/>
          </p:nvPr>
        </p:nvSpPr>
        <p:spPr/>
        <p:txBody>
          <a:bodyPr/>
          <a:lstStyle/>
          <a:p>
            <a:r>
              <a:rPr lang="en-US" b="1" dirty="0">
                <a:solidFill>
                  <a:srgbClr val="FF0000"/>
                </a:solidFill>
              </a:rPr>
              <a:t>Significance of Research </a:t>
            </a:r>
          </a:p>
        </p:txBody>
      </p:sp>
      <p:sp>
        <p:nvSpPr>
          <p:cNvPr id="3" name="Content Placeholder 2">
            <a:extLst>
              <a:ext uri="{FF2B5EF4-FFF2-40B4-BE49-F238E27FC236}">
                <a16:creationId xmlns:a16="http://schemas.microsoft.com/office/drawing/2014/main" id="{22FB0E9C-9343-46D9-4905-028F4E21B955}"/>
              </a:ext>
            </a:extLst>
          </p:cNvPr>
          <p:cNvSpPr>
            <a:spLocks noGrp="1"/>
          </p:cNvSpPr>
          <p:nvPr>
            <p:ph idx="1"/>
          </p:nvPr>
        </p:nvSpPr>
        <p:spPr/>
        <p:txBody>
          <a:bodyPr/>
          <a:lstStyle/>
          <a:p>
            <a:pPr algn="just"/>
            <a:r>
              <a:rPr lang="en-US" b="0" i="0" dirty="0">
                <a:solidFill>
                  <a:srgbClr val="0A0A0A"/>
                </a:solidFill>
                <a:effectLst/>
              </a:rPr>
              <a:t>Compare your work with the work that was done by others and pointing out the things that your study does which was never done before.</a:t>
            </a:r>
          </a:p>
          <a:p>
            <a:pPr algn="just"/>
            <a:r>
              <a:rPr lang="en-US" b="0" i="0" dirty="0">
                <a:effectLst/>
              </a:rPr>
              <a:t>It can be a new methodology or a new design that sets the stage for new knowledge. </a:t>
            </a:r>
          </a:p>
          <a:p>
            <a:pPr algn="just"/>
            <a:r>
              <a:rPr lang="en-US" b="0" i="0" dirty="0">
                <a:effectLst/>
              </a:rPr>
              <a:t>It could be an approach that purposefully attempts to add more understanding to the current knowledge base. </a:t>
            </a:r>
            <a:endParaRPr lang="en-US" dirty="0"/>
          </a:p>
        </p:txBody>
      </p:sp>
    </p:spTree>
    <p:extLst>
      <p:ext uri="{BB962C8B-B14F-4D97-AF65-F5344CB8AC3E}">
        <p14:creationId xmlns:p14="http://schemas.microsoft.com/office/powerpoint/2010/main" val="3856571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DC392-648D-AACA-D7E8-E24C02A0803A}"/>
              </a:ext>
            </a:extLst>
          </p:cNvPr>
          <p:cNvSpPr>
            <a:spLocks noGrp="1"/>
          </p:cNvSpPr>
          <p:nvPr>
            <p:ph type="title"/>
          </p:nvPr>
        </p:nvSpPr>
        <p:spPr/>
        <p:txBody>
          <a:bodyPr/>
          <a:lstStyle/>
          <a:p>
            <a:r>
              <a:rPr lang="en-US" b="1" dirty="0">
                <a:solidFill>
                  <a:srgbClr val="FF0000"/>
                </a:solidFill>
              </a:rPr>
              <a:t>Aim and Objectives</a:t>
            </a:r>
          </a:p>
        </p:txBody>
      </p:sp>
      <p:sp>
        <p:nvSpPr>
          <p:cNvPr id="3" name="Content Placeholder 2">
            <a:extLst>
              <a:ext uri="{FF2B5EF4-FFF2-40B4-BE49-F238E27FC236}">
                <a16:creationId xmlns:a16="http://schemas.microsoft.com/office/drawing/2014/main" id="{00AEFAF7-D853-9DCC-CAAD-E27786821241}"/>
              </a:ext>
            </a:extLst>
          </p:cNvPr>
          <p:cNvSpPr>
            <a:spLocks noGrp="1"/>
          </p:cNvSpPr>
          <p:nvPr>
            <p:ph idx="1"/>
          </p:nvPr>
        </p:nvSpPr>
        <p:spPr/>
        <p:txBody>
          <a:bodyPr/>
          <a:lstStyle/>
          <a:p>
            <a:pPr marL="0" indent="0">
              <a:buNone/>
            </a:pPr>
            <a:r>
              <a:rPr lang="en-US" dirty="0"/>
              <a:t>The aim of the study is ____</a:t>
            </a:r>
          </a:p>
          <a:p>
            <a:endParaRPr lang="en-US" dirty="0"/>
          </a:p>
          <a:p>
            <a:endParaRPr lang="en-US" dirty="0"/>
          </a:p>
          <a:p>
            <a:pPr marL="0" indent="0">
              <a:buNone/>
            </a:pPr>
            <a:r>
              <a:rPr lang="en-US" dirty="0"/>
              <a:t>Following are the research objectives:</a:t>
            </a:r>
          </a:p>
          <a:p>
            <a:pPr marL="971550" lvl="1" indent="-514350">
              <a:buFont typeface="+mj-lt"/>
              <a:buAutoNum type="arabicPeriod"/>
            </a:pPr>
            <a:endParaRPr lang="en-US" dirty="0"/>
          </a:p>
          <a:p>
            <a:pPr marL="971550" lvl="1" indent="-514350">
              <a:buFont typeface="+mj-lt"/>
              <a:buAutoNum type="arabicPeriod"/>
            </a:pPr>
            <a:r>
              <a:rPr lang="en-US" dirty="0"/>
              <a:t>____________</a:t>
            </a:r>
          </a:p>
          <a:p>
            <a:pPr marL="971550" lvl="1" indent="-514350">
              <a:buFont typeface="+mj-lt"/>
              <a:buAutoNum type="arabicPeriod"/>
            </a:pPr>
            <a:r>
              <a:rPr lang="en-US" dirty="0"/>
              <a:t>____________</a:t>
            </a:r>
          </a:p>
          <a:p>
            <a:pPr marL="971550" lvl="1" indent="-514350">
              <a:buFont typeface="+mj-lt"/>
              <a:buAutoNum type="arabicPeriod"/>
            </a:pPr>
            <a:r>
              <a:rPr lang="en-US" dirty="0"/>
              <a:t>____________</a:t>
            </a:r>
          </a:p>
          <a:p>
            <a:pPr marL="457200" lvl="1" indent="0">
              <a:buNone/>
            </a:pPr>
            <a:endParaRPr lang="en-US" dirty="0"/>
          </a:p>
          <a:p>
            <a:pPr marL="971550" lvl="1" indent="-514350">
              <a:buFont typeface="+mj-lt"/>
              <a:buAutoNum type="arabicPeriod"/>
            </a:pPr>
            <a:endParaRPr lang="en-US" dirty="0"/>
          </a:p>
        </p:txBody>
      </p:sp>
    </p:spTree>
    <p:extLst>
      <p:ext uri="{BB962C8B-B14F-4D97-AF65-F5344CB8AC3E}">
        <p14:creationId xmlns:p14="http://schemas.microsoft.com/office/powerpoint/2010/main" val="3737244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86118-AAF6-4655-E6E3-5E06E5925923}"/>
              </a:ext>
            </a:extLst>
          </p:cNvPr>
          <p:cNvSpPr>
            <a:spLocks noGrp="1"/>
          </p:cNvSpPr>
          <p:nvPr>
            <p:ph type="title"/>
          </p:nvPr>
        </p:nvSpPr>
        <p:spPr/>
        <p:txBody>
          <a:bodyPr/>
          <a:lstStyle/>
          <a:p>
            <a:r>
              <a:rPr lang="en-US" b="1" dirty="0">
                <a:solidFill>
                  <a:srgbClr val="FF0000"/>
                </a:solidFill>
              </a:rPr>
              <a:t>Methodology</a:t>
            </a:r>
          </a:p>
        </p:txBody>
      </p:sp>
      <p:sp>
        <p:nvSpPr>
          <p:cNvPr id="3" name="Content Placeholder 2">
            <a:extLst>
              <a:ext uri="{FF2B5EF4-FFF2-40B4-BE49-F238E27FC236}">
                <a16:creationId xmlns:a16="http://schemas.microsoft.com/office/drawing/2014/main" id="{E50A5168-A4D1-1460-1CF8-6DB86EEA7B96}"/>
              </a:ext>
            </a:extLst>
          </p:cNvPr>
          <p:cNvSpPr>
            <a:spLocks noGrp="1"/>
          </p:cNvSpPr>
          <p:nvPr>
            <p:ph idx="1"/>
          </p:nvPr>
        </p:nvSpPr>
        <p:spPr/>
        <p:txBody>
          <a:bodyPr/>
          <a:lstStyle/>
          <a:p>
            <a:r>
              <a:rPr lang="en-US" dirty="0"/>
              <a:t>Explain the methodology briefly. A great methodology slides explains the what, how, and why.</a:t>
            </a:r>
          </a:p>
          <a:p>
            <a:pPr lvl="1"/>
            <a:r>
              <a:rPr lang="en-US" b="1" i="0" dirty="0">
                <a:effectLst/>
              </a:rPr>
              <a:t>What</a:t>
            </a:r>
            <a:r>
              <a:rPr lang="en-US" b="0" i="0" dirty="0">
                <a:effectLst/>
              </a:rPr>
              <a:t> method did you use for your research</a:t>
            </a:r>
          </a:p>
          <a:p>
            <a:pPr lvl="1"/>
            <a:r>
              <a:rPr lang="en-US" b="1" i="0" dirty="0">
                <a:effectLst/>
              </a:rPr>
              <a:t>Why</a:t>
            </a:r>
            <a:r>
              <a:rPr lang="en-US" b="0" i="0" dirty="0">
                <a:effectLst/>
              </a:rPr>
              <a:t> did you choose it</a:t>
            </a:r>
          </a:p>
          <a:p>
            <a:pPr lvl="1"/>
            <a:r>
              <a:rPr lang="en-US" b="1" i="0" dirty="0">
                <a:effectLst/>
              </a:rPr>
              <a:t>How</a:t>
            </a:r>
            <a:r>
              <a:rPr lang="en-US" b="0" i="0" dirty="0">
                <a:effectLst/>
              </a:rPr>
              <a:t> did you conduct it</a:t>
            </a:r>
            <a:endParaRPr lang="en-US" dirty="0"/>
          </a:p>
          <a:p>
            <a:r>
              <a:rPr lang="en-US" dirty="0"/>
              <a:t>The most effective way to aid understanding is by using graphics like flowcharts and tables.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04217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BD012BE4-42F4-F5A6-3524-B9470261FED8}"/>
              </a:ext>
            </a:extLst>
          </p:cNvPr>
          <p:cNvGraphicFramePr>
            <a:graphicFrameLocks noGrp="1"/>
          </p:cNvGraphicFramePr>
          <p:nvPr>
            <p:extLst>
              <p:ext uri="{D42A27DB-BD31-4B8C-83A1-F6EECF244321}">
                <p14:modId xmlns:p14="http://schemas.microsoft.com/office/powerpoint/2010/main" val="1301081339"/>
              </p:ext>
            </p:extLst>
          </p:nvPr>
        </p:nvGraphicFramePr>
        <p:xfrm>
          <a:off x="2031998" y="3367548"/>
          <a:ext cx="8127999" cy="2225040"/>
        </p:xfrm>
        <a:graphic>
          <a:graphicData uri="http://schemas.openxmlformats.org/drawingml/2006/table">
            <a:tbl>
              <a:tblPr firstRow="1" bandRow="1">
                <a:tableStyleId>{5940675A-B579-460E-94D1-54222C63F5DA}</a:tableStyleId>
              </a:tblPr>
              <a:tblGrid>
                <a:gridCol w="2709333">
                  <a:extLst>
                    <a:ext uri="{9D8B030D-6E8A-4147-A177-3AD203B41FA5}">
                      <a16:colId xmlns:a16="http://schemas.microsoft.com/office/drawing/2014/main" val="1488364655"/>
                    </a:ext>
                  </a:extLst>
                </a:gridCol>
                <a:gridCol w="2709333">
                  <a:extLst>
                    <a:ext uri="{9D8B030D-6E8A-4147-A177-3AD203B41FA5}">
                      <a16:colId xmlns:a16="http://schemas.microsoft.com/office/drawing/2014/main" val="841529662"/>
                    </a:ext>
                  </a:extLst>
                </a:gridCol>
                <a:gridCol w="2709333">
                  <a:extLst>
                    <a:ext uri="{9D8B030D-6E8A-4147-A177-3AD203B41FA5}">
                      <a16:colId xmlns:a16="http://schemas.microsoft.com/office/drawing/2014/main" val="98196870"/>
                    </a:ext>
                  </a:extLst>
                </a:gridCol>
              </a:tblGrid>
              <a:tr h="370840">
                <a:tc>
                  <a:txBody>
                    <a:bodyPr/>
                    <a:lstStyle/>
                    <a:p>
                      <a:endParaRPr lang="en-US" dirty="0"/>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342843156"/>
                  </a:ext>
                </a:extLst>
              </a:tr>
              <a:tr h="370840">
                <a:tc>
                  <a:txBody>
                    <a:bodyPr/>
                    <a:lstStyle/>
                    <a:p>
                      <a:endParaRPr lang="en-US"/>
                    </a:p>
                  </a:txBody>
                  <a:tcPr/>
                </a:tc>
                <a:tc>
                  <a:txBody>
                    <a:bodyPr/>
                    <a:lstStyle/>
                    <a:p>
                      <a:endParaRPr lang="en-US" dirty="0"/>
                    </a:p>
                  </a:txBody>
                  <a:tcPr/>
                </a:tc>
                <a:tc>
                  <a:txBody>
                    <a:bodyPr/>
                    <a:lstStyle/>
                    <a:p>
                      <a:endParaRPr lang="en-US"/>
                    </a:p>
                  </a:txBody>
                  <a:tcPr/>
                </a:tc>
                <a:extLst>
                  <a:ext uri="{0D108BD9-81ED-4DB2-BD59-A6C34878D82A}">
                    <a16:rowId xmlns:a16="http://schemas.microsoft.com/office/drawing/2014/main" val="202218380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3555839440"/>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2123113152"/>
                  </a:ext>
                </a:extLst>
              </a:tr>
              <a:tr h="370840">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837054351"/>
                  </a:ext>
                </a:extLst>
              </a:tr>
              <a:tr h="370840">
                <a:tc>
                  <a:txBody>
                    <a:bodyPr/>
                    <a:lstStyle/>
                    <a:p>
                      <a:endParaRPr lang="en-US"/>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42408009"/>
                  </a:ext>
                </a:extLst>
              </a:tr>
            </a:tbl>
          </a:graphicData>
        </a:graphic>
      </p:graphicFrame>
      <p:sp>
        <p:nvSpPr>
          <p:cNvPr id="12" name="TextBox 11">
            <a:extLst>
              <a:ext uri="{FF2B5EF4-FFF2-40B4-BE49-F238E27FC236}">
                <a16:creationId xmlns:a16="http://schemas.microsoft.com/office/drawing/2014/main" id="{4F80EAD6-3B90-1955-D15E-B2A61FE6EFFD}"/>
              </a:ext>
            </a:extLst>
          </p:cNvPr>
          <p:cNvSpPr txBox="1"/>
          <p:nvPr/>
        </p:nvSpPr>
        <p:spPr>
          <a:xfrm>
            <a:off x="4291777" y="2487559"/>
            <a:ext cx="3608439" cy="738664"/>
          </a:xfrm>
          <a:prstGeom prst="rect">
            <a:avLst/>
          </a:prstGeom>
          <a:noFill/>
        </p:spPr>
        <p:txBody>
          <a:bodyPr wrap="square" rtlCol="0">
            <a:spAutoFit/>
          </a:bodyPr>
          <a:lstStyle/>
          <a:p>
            <a:pPr algn="ctr"/>
            <a:r>
              <a:rPr lang="en-US" sz="2400" dirty="0"/>
              <a:t>Table 1: Title of the table</a:t>
            </a:r>
          </a:p>
          <a:p>
            <a:endParaRPr lang="en-US" dirty="0"/>
          </a:p>
        </p:txBody>
      </p:sp>
      <p:sp>
        <p:nvSpPr>
          <p:cNvPr id="13" name="Title 12">
            <a:extLst>
              <a:ext uri="{FF2B5EF4-FFF2-40B4-BE49-F238E27FC236}">
                <a16:creationId xmlns:a16="http://schemas.microsoft.com/office/drawing/2014/main" id="{B0F163EF-9332-5D1B-3471-22D2CA4D1790}"/>
              </a:ext>
            </a:extLst>
          </p:cNvPr>
          <p:cNvSpPr>
            <a:spLocks noGrp="1"/>
          </p:cNvSpPr>
          <p:nvPr>
            <p:ph type="title"/>
          </p:nvPr>
        </p:nvSpPr>
        <p:spPr/>
        <p:txBody>
          <a:bodyPr/>
          <a:lstStyle/>
          <a:p>
            <a:r>
              <a:rPr lang="en-US" dirty="0"/>
              <a:t>Table format:</a:t>
            </a:r>
          </a:p>
        </p:txBody>
      </p:sp>
    </p:spTree>
    <p:extLst>
      <p:ext uri="{BB962C8B-B14F-4D97-AF65-F5344CB8AC3E}">
        <p14:creationId xmlns:p14="http://schemas.microsoft.com/office/powerpoint/2010/main" val="1674115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646</Words>
  <Application>Microsoft Office PowerPoint</Application>
  <PresentationFormat>Widescreen</PresentationFormat>
  <Paragraphs>84</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Add Title</vt:lpstr>
      <vt:lpstr>Table of Contents</vt:lpstr>
      <vt:lpstr>Introduction</vt:lpstr>
      <vt:lpstr>Literature review</vt:lpstr>
      <vt:lpstr>Problem Statement</vt:lpstr>
      <vt:lpstr>Significance of Research </vt:lpstr>
      <vt:lpstr>Aim and Objectives</vt:lpstr>
      <vt:lpstr>Methodology</vt:lpstr>
      <vt:lpstr>Table format:</vt:lpstr>
      <vt:lpstr>Figure format:</vt:lpstr>
      <vt:lpstr>Results and Discussion</vt:lpstr>
      <vt:lpstr>Results and Discussion</vt:lpstr>
      <vt:lpstr>Conclusions</vt:lpstr>
      <vt:lpstr>Recommendations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Ghufran Ahmed</dc:creator>
  <cp:lastModifiedBy>Kashif Iqbal</cp:lastModifiedBy>
  <cp:revision>32</cp:revision>
  <dcterms:created xsi:type="dcterms:W3CDTF">2023-02-08T10:11:51Z</dcterms:created>
  <dcterms:modified xsi:type="dcterms:W3CDTF">2023-02-10T10:40:00Z</dcterms:modified>
</cp:coreProperties>
</file>